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y="5715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4" roundtripDataSignature="AMtx7mjnXD/bF4As/TKeTGKR7lIf6BN9s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790EB7E-0EC0-4846-8697-5AE3D61D7F0C}">
  <a:tblStyle styleId="{2790EB7E-0EC0-4846-8697-5AE3D61D7F0C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7E7EF"/>
          </a:solidFill>
        </a:fill>
      </a:tcStyle>
    </a:wholeTbl>
    <a:band1H>
      <a:tcTxStyle b="off" i="off"/>
      <a:tcStyle>
        <a:fill>
          <a:solidFill>
            <a:srgbClr val="CCCCDD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CCCCDD"/>
          </a:solidFill>
        </a:fill>
      </a:tcStyle>
    </a:band1V>
    <a:band2V>
      <a:tcTxStyle b="off" i="off"/>
    </a:band2V>
    <a:lastCol>
      <a:tcTxStyle b="on" i="off">
        <a:font>
          <a:latin typeface="Arial"/>
          <a:ea typeface="Arial"/>
          <a:cs typeface="Arial"/>
        </a:font>
        <a:srgbClr val="FFFFFF"/>
      </a:tcTxStyle>
      <a:tcStyle>
        <a:fill>
          <a:solidFill>
            <a:srgbClr val="333399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fill>
          <a:solidFill>
            <a:srgbClr val="333399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333399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333399"/>
          </a:solidFill>
        </a:fill>
      </a:tcStyle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80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slide" Target="slides/slide16.xml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24" Type="http://customschemas.google.com/relationships/presentationmetadata" Target="metadata"/><Relationship Id="rId12" Type="http://schemas.openxmlformats.org/officeDocument/2006/relationships/slide" Target="slides/slide6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1270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000">
                <a:solidFill>
                  <a:schemeClr val="dk1"/>
                </a:solidFill>
              </a:rPr>
              <a:t>Dê as boas-vindas aos/às participantes e apresente-se.</a:t>
            </a:r>
            <a:endParaRPr/>
          </a:p>
        </p:txBody>
      </p:sp>
      <p:sp>
        <p:nvSpPr>
          <p:cNvPr id="41" name="Google Shape;41;p1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0:notes"/>
          <p:cNvSpPr/>
          <p:nvPr>
            <p:ph idx="2" type="sldImg"/>
          </p:nvPr>
        </p:nvSpPr>
        <p:spPr>
          <a:xfrm>
            <a:off x="768350" y="12700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2" name="Google Shape;112;p10:notes"/>
          <p:cNvSpPr txBox="1"/>
          <p:nvPr>
            <p:ph idx="1" type="body"/>
          </p:nvPr>
        </p:nvSpPr>
        <p:spPr>
          <a:xfrm>
            <a:off x="702311" y="4888737"/>
            <a:ext cx="5618480" cy="3999875"/>
          </a:xfrm>
          <a:prstGeom prst="rect">
            <a:avLst/>
          </a:prstGeom>
          <a:noFill/>
          <a:ln>
            <a:noFill/>
          </a:ln>
        </p:spPr>
        <p:txBody>
          <a:bodyPr anchorCtr="0" anchor="t" bIns="49075" lIns="98150" spcFirstLastPara="1" rIns="98150" wrap="square" tIns="490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3" name="Google Shape;113;p10:notes"/>
          <p:cNvSpPr txBox="1"/>
          <p:nvPr>
            <p:ph idx="12" type="sldNum"/>
          </p:nvPr>
        </p:nvSpPr>
        <p:spPr>
          <a:xfrm>
            <a:off x="3978133" y="9648731"/>
            <a:ext cx="3043343" cy="509684"/>
          </a:xfrm>
          <a:prstGeom prst="rect">
            <a:avLst/>
          </a:prstGeom>
          <a:noFill/>
          <a:ln>
            <a:noFill/>
          </a:ln>
        </p:spPr>
        <p:txBody>
          <a:bodyPr anchorCtr="0" anchor="b" bIns="49075" lIns="98150" spcFirstLastPara="1" rIns="98150" wrap="square" tIns="490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e7f93440ad_0_195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0" name="Google Shape;120;ge7f93440ad_0_19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e7f93440ad_0_247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6" name="Google Shape;126;ge7f93440ad_0_24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e7f93440ad_0_270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6" name="Google Shape;136;ge7f93440ad_0_27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e7f93440ad_0_293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3" name="Google Shape;143;ge7f93440ad_0_29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e7f93440ad_0_316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0" name="Google Shape;150;ge7f93440ad_0_3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e7f93440ad_0_339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6" name="Google Shape;156;ge7f93440ad_0_33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2" name="Google Shape;162;p18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e7f93440ad_0_52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8" name="Google Shape;48;ge7f93440ad_0_5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e7f93440ad_0_29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5" name="Google Shape;55;ge7f93440ad_0_2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e7f93440ad_0_57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2" name="Google Shape;62;ge7f93440ad_0_5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e7f93440ad_0_72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8" name="Google Shape;68;ge7f93440ad_0_7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e7f93440ad_0_67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8" name="Google Shape;78;ge7f93440ad_0_6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e7f93440ad_0_91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5" name="Google Shape;85;ge7f93440ad_0_9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e7f93440ad_0_114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8" name="Google Shape;98;ge7f93440ad_0_1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e7f93440ad_0_143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5" name="Google Shape;105;ge7f93440ad_0_14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hyperlink" Target="http://www.inee.org" TargetMode="Externa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Page" type="tx">
  <p:cSld name="TITLE_AND_BODY"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g13bf2ce241f_0_2"/>
          <p:cNvSpPr/>
          <p:nvPr/>
        </p:nvSpPr>
        <p:spPr>
          <a:xfrm>
            <a:off x="0" y="4357249"/>
            <a:ext cx="9144000" cy="1357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9;g13bf2ce241f_0_2"/>
          <p:cNvSpPr txBox="1"/>
          <p:nvPr>
            <p:ph type="title"/>
          </p:nvPr>
        </p:nvSpPr>
        <p:spPr>
          <a:xfrm>
            <a:off x="459000" y="706200"/>
            <a:ext cx="8226000" cy="20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g13bf2ce241f_0_2"/>
          <p:cNvSpPr txBox="1"/>
          <p:nvPr>
            <p:ph idx="1" type="subTitle"/>
          </p:nvPr>
        </p:nvSpPr>
        <p:spPr>
          <a:xfrm>
            <a:off x="850050" y="3102200"/>
            <a:ext cx="7572000" cy="9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1" name="Google Shape;11;g13bf2ce241f_0_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444825" y="4445137"/>
            <a:ext cx="6254350" cy="86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Page">
  <p:cSld name="TITLE_AND_BODY 2">
    <p:bg>
      <p:bgPr>
        <a:noFill/>
      </p:bgPr>
    </p:bg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g13bf2ce241f_0_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51169" y="5179325"/>
            <a:ext cx="1334775" cy="30706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" name="Google Shape;14;g13bf2ce241f_0_7"/>
          <p:cNvCxnSpPr/>
          <p:nvPr/>
        </p:nvCxnSpPr>
        <p:spPr>
          <a:xfrm>
            <a:off x="-14925" y="5043525"/>
            <a:ext cx="9191700" cy="0"/>
          </a:xfrm>
          <a:prstGeom prst="straightConnector1">
            <a:avLst/>
          </a:prstGeom>
          <a:noFill/>
          <a:ln cap="flat" cmpd="sng" w="28575">
            <a:solidFill>
              <a:srgbClr val="16364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" name="Google Shape;15;g13bf2ce241f_0_7"/>
          <p:cNvSpPr txBox="1"/>
          <p:nvPr/>
        </p:nvSpPr>
        <p:spPr>
          <a:xfrm>
            <a:off x="235400" y="823900"/>
            <a:ext cx="8657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16" name="Google Shape;16;g13bf2ce241f_0_7"/>
          <p:cNvSpPr txBox="1"/>
          <p:nvPr>
            <p:ph type="title"/>
          </p:nvPr>
        </p:nvSpPr>
        <p:spPr>
          <a:xfrm>
            <a:off x="143850" y="143850"/>
            <a:ext cx="8801400" cy="5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4427B"/>
              </a:buClr>
              <a:buSzPts val="3000"/>
              <a:buNone/>
              <a:defRPr b="1" sz="3000">
                <a:solidFill>
                  <a:srgbClr val="24427B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g13bf2ce241f_0_7"/>
          <p:cNvSpPr txBox="1"/>
          <p:nvPr>
            <p:ph idx="1" type="body"/>
          </p:nvPr>
        </p:nvSpPr>
        <p:spPr>
          <a:xfrm>
            <a:off x="143850" y="876225"/>
            <a:ext cx="8866800" cy="38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55600" lvl="0" marL="4572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Font typeface="Muli"/>
              <a:buChar char="●"/>
              <a:defRPr>
                <a:latin typeface="Muli"/>
                <a:ea typeface="Muli"/>
                <a:cs typeface="Muli"/>
                <a:sym typeface="Muli"/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Font typeface="Muli"/>
              <a:buChar char="○"/>
              <a:defRPr>
                <a:latin typeface="Muli"/>
                <a:ea typeface="Muli"/>
                <a:cs typeface="Muli"/>
                <a:sym typeface="Muli"/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Font typeface="Muli"/>
              <a:buChar char="■"/>
              <a:defRPr>
                <a:latin typeface="Muli"/>
                <a:ea typeface="Muli"/>
                <a:cs typeface="Muli"/>
                <a:sym typeface="Muli"/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Font typeface="Muli"/>
              <a:buChar char="●"/>
              <a:defRPr>
                <a:latin typeface="Muli"/>
                <a:ea typeface="Muli"/>
                <a:cs typeface="Muli"/>
                <a:sym typeface="Muli"/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Font typeface="Muli"/>
              <a:buChar char="○"/>
              <a:defRPr>
                <a:latin typeface="Muli"/>
                <a:ea typeface="Muli"/>
                <a:cs typeface="Muli"/>
                <a:sym typeface="Muli"/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Font typeface="Muli"/>
              <a:buChar char="■"/>
              <a:defRPr>
                <a:latin typeface="Muli"/>
                <a:ea typeface="Muli"/>
                <a:cs typeface="Muli"/>
                <a:sym typeface="Mul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">
  <p:cSld name="TITLE_AND_BODY 2_1">
    <p:bg>
      <p:bgPr>
        <a:noFill/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g13bf2ce241f_0_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51169" y="5179325"/>
            <a:ext cx="1334775" cy="30706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" name="Google Shape;20;g13bf2ce241f_0_13"/>
          <p:cNvCxnSpPr/>
          <p:nvPr/>
        </p:nvCxnSpPr>
        <p:spPr>
          <a:xfrm>
            <a:off x="-14925" y="5043525"/>
            <a:ext cx="9191700" cy="0"/>
          </a:xfrm>
          <a:prstGeom prst="straightConnector1">
            <a:avLst/>
          </a:prstGeom>
          <a:noFill/>
          <a:ln cap="flat" cmpd="sng" w="28575">
            <a:solidFill>
              <a:srgbClr val="16364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" name="Google Shape;21;g13bf2ce241f_0_13"/>
          <p:cNvSpPr txBox="1"/>
          <p:nvPr/>
        </p:nvSpPr>
        <p:spPr>
          <a:xfrm>
            <a:off x="235400" y="823900"/>
            <a:ext cx="8657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2" name="Google Shape;22;g13bf2ce241f_0_13"/>
          <p:cNvSpPr txBox="1"/>
          <p:nvPr>
            <p:ph type="title"/>
          </p:nvPr>
        </p:nvSpPr>
        <p:spPr>
          <a:xfrm>
            <a:off x="163400" y="2074750"/>
            <a:ext cx="8801400" cy="5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24427B"/>
              </a:buClr>
              <a:buSzPts val="3000"/>
              <a:buFont typeface="Muli"/>
              <a:buNone/>
              <a:defRPr b="1" sz="3000">
                <a:solidFill>
                  <a:srgbClr val="24427B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 Slide" type="title">
  <p:cSld name="TITLE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g13bf2ce241f_0_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47682" y="2061267"/>
            <a:ext cx="4848636" cy="1115415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g13bf2ce241f_0_18"/>
          <p:cNvSpPr/>
          <p:nvPr/>
        </p:nvSpPr>
        <p:spPr>
          <a:xfrm>
            <a:off x="1104200" y="3482625"/>
            <a:ext cx="7013100" cy="13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400"/>
              <a:buFont typeface="Arial"/>
              <a:buNone/>
            </a:pPr>
            <a:r>
              <a:rPr b="1" lang="en-US" sz="2400" u="sng">
                <a:solidFill>
                  <a:srgbClr val="FFFFFF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http://www.inee.org</a:t>
            </a:r>
            <a:endParaRPr sz="240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1">
  <p:cSld name="TITLE_1">
    <p:bg>
      <p:bgPr>
        <a:noFill/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TITLE_AND_BODY_1">
    <p:bg>
      <p:bgPr>
        <a:solidFill>
          <a:srgbClr val="000000"/>
        </a:solid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g13bf2ce241f_0_23"/>
          <p:cNvSpPr txBox="1"/>
          <p:nvPr>
            <p:ph type="title"/>
          </p:nvPr>
        </p:nvSpPr>
        <p:spPr>
          <a:xfrm>
            <a:off x="311708" y="827306"/>
            <a:ext cx="8520600" cy="2280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9" name="Google Shape;29;g13bf2ce241f_0_23"/>
          <p:cNvSpPr txBox="1"/>
          <p:nvPr>
            <p:ph idx="1" type="body"/>
          </p:nvPr>
        </p:nvSpPr>
        <p:spPr>
          <a:xfrm>
            <a:off x="311698" y="3149027"/>
            <a:ext cx="8520600" cy="8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5pPr>
            <a:lvl6pPr indent="-3429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30" name="Google Shape;30;g13bf2ce241f_0_23"/>
          <p:cNvSpPr txBox="1"/>
          <p:nvPr>
            <p:ph idx="12" type="sldNum"/>
          </p:nvPr>
        </p:nvSpPr>
        <p:spPr>
          <a:xfrm>
            <a:off x="8684347" y="5267313"/>
            <a:ext cx="336900" cy="2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13bf2ce241f_0_27"/>
          <p:cNvSpPr txBox="1"/>
          <p:nvPr>
            <p:ph type="title"/>
          </p:nvPr>
        </p:nvSpPr>
        <p:spPr>
          <a:xfrm>
            <a:off x="457200" y="70115"/>
            <a:ext cx="8226300" cy="126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g13bf2ce241f_0_27"/>
          <p:cNvSpPr txBox="1"/>
          <p:nvPr>
            <p:ph idx="1" type="body"/>
          </p:nvPr>
        </p:nvSpPr>
        <p:spPr>
          <a:xfrm>
            <a:off x="457200" y="1337469"/>
            <a:ext cx="8226300" cy="43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g13bf2ce241f_0_27"/>
          <p:cNvSpPr txBox="1"/>
          <p:nvPr>
            <p:ph idx="12" type="sldNum"/>
          </p:nvPr>
        </p:nvSpPr>
        <p:spPr>
          <a:xfrm>
            <a:off x="8429625" y="5377657"/>
            <a:ext cx="265200" cy="231600"/>
          </a:xfrm>
          <a:prstGeom prst="rect">
            <a:avLst/>
          </a:prstGeom>
          <a:noFill/>
          <a:ln>
            <a:noFill/>
          </a:ln>
        </p:spPr>
        <p:txBody>
          <a:bodyPr anchorCtr="1" anchor="ctr" bIns="46800" lIns="90000" spcFirstLastPara="1" rIns="90000" wrap="square" tIns="468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2">
  <p:cSld name="TITLE_2">
    <p:bg>
      <p:bgPr>
        <a:solidFill>
          <a:srgbClr val="000000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13bf2ce241f_0_31"/>
          <p:cNvSpPr txBox="1"/>
          <p:nvPr>
            <p:ph type="title"/>
          </p:nvPr>
        </p:nvSpPr>
        <p:spPr>
          <a:xfrm>
            <a:off x="311708" y="827306"/>
            <a:ext cx="8520600" cy="2280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7" name="Google Shape;37;g13bf2ce241f_0_31"/>
          <p:cNvSpPr txBox="1"/>
          <p:nvPr>
            <p:ph idx="1" type="body"/>
          </p:nvPr>
        </p:nvSpPr>
        <p:spPr>
          <a:xfrm>
            <a:off x="311698" y="3149027"/>
            <a:ext cx="8520600" cy="8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5pPr>
            <a:lvl6pPr indent="-3429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38" name="Google Shape;38;g13bf2ce241f_0_31"/>
          <p:cNvSpPr txBox="1"/>
          <p:nvPr>
            <p:ph idx="12" type="sldNum"/>
          </p:nvPr>
        </p:nvSpPr>
        <p:spPr>
          <a:xfrm>
            <a:off x="8684347" y="5267313"/>
            <a:ext cx="336900" cy="2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63644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3bf2ce241f_0_0"/>
          <p:cNvSpPr txBox="1"/>
          <p:nvPr>
            <p:ph idx="12" type="sldNum"/>
          </p:nvPr>
        </p:nvSpPr>
        <p:spPr>
          <a:xfrm>
            <a:off x="8684347" y="5267313"/>
            <a:ext cx="336900" cy="2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inee.org/collections/gender" TargetMode="External"/><Relationship Id="rId4" Type="http://schemas.openxmlformats.org/officeDocument/2006/relationships/hyperlink" Target="https://inee.org/resources/eie-genkit" TargetMode="External"/><Relationship Id="rId5" Type="http://schemas.openxmlformats.org/officeDocument/2006/relationships/hyperlink" Target="https://inee.org/resources/eie-genkit" TargetMode="External"/><Relationship Id="rId6" Type="http://schemas.openxmlformats.org/officeDocument/2006/relationships/hyperlink" Target="https://gbvguidelines.org/en/" TargetMode="External"/><Relationship Id="rId7" Type="http://schemas.openxmlformats.org/officeDocument/2006/relationships/hyperlink" Target="http://unesdoc.unesco.org/images/0024/002466/246651E.pdf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hyperlink" Target="mailto:gender@inee.org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63644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"/>
          <p:cNvSpPr txBox="1"/>
          <p:nvPr>
            <p:ph type="title"/>
          </p:nvPr>
        </p:nvSpPr>
        <p:spPr>
          <a:xfrm>
            <a:off x="459000" y="706200"/>
            <a:ext cx="8226000" cy="2085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/>
          <a:p>
            <a:pPr indent="0" lvl="0" marL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Arial"/>
              <a:buNone/>
            </a:pPr>
            <a:r>
              <a:rPr b="1" lang="en-US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Manual da INEE sobre Género: Igualdade de género na e através da Educação </a:t>
            </a:r>
            <a:endParaRPr sz="2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1"/>
          <p:cNvSpPr txBox="1"/>
          <p:nvPr/>
        </p:nvSpPr>
        <p:spPr>
          <a:xfrm>
            <a:off x="148050" y="5330313"/>
            <a:ext cx="8847900" cy="2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1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Este documento está licenciado sob uma licença Creative Commons Attribution-ShareAlike 4.0. Esta licença é atribuída à Rede Interinstitucional para a Educação em Situações de Emergência (INEE).</a:t>
            </a:r>
            <a:endParaRPr b="0" i="1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1"/>
          <p:cNvSpPr txBox="1"/>
          <p:nvPr>
            <p:ph idx="1" type="subTitle"/>
          </p:nvPr>
        </p:nvSpPr>
        <p:spPr>
          <a:xfrm>
            <a:off x="850050" y="3102200"/>
            <a:ext cx="7572000" cy="9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sz="24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[Data e local]</a:t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0"/>
          <p:cNvSpPr/>
          <p:nvPr/>
        </p:nvSpPr>
        <p:spPr>
          <a:xfrm>
            <a:off x="555000" y="929504"/>
            <a:ext cx="8149500" cy="72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rgbClr val="000090"/>
                </a:solidFill>
                <a:latin typeface="Arial"/>
                <a:ea typeface="Arial"/>
                <a:cs typeface="Arial"/>
                <a:sym typeface="Arial"/>
              </a:rPr>
              <a:t>Uma resposta de Educação em situações de emergências (EeE) baseada na equidade de género: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1" i="0" lang="en-US" sz="1200" u="none" cap="none" strike="noStrike">
                <a:solidFill>
                  <a:srgbClr val="000090"/>
                </a:solidFill>
                <a:latin typeface="Arial"/>
                <a:ea typeface="Arial"/>
                <a:cs typeface="Arial"/>
                <a:sym typeface="Arial"/>
              </a:rPr>
              <a:t>protege a educação equitativa enquanto direito humano fundamental.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1" i="0" lang="en-US" sz="1200" u="none" cap="none" strike="noStrike">
                <a:solidFill>
                  <a:srgbClr val="000090"/>
                </a:solidFill>
                <a:latin typeface="Arial"/>
                <a:ea typeface="Arial"/>
                <a:cs typeface="Arial"/>
                <a:sym typeface="Arial"/>
              </a:rPr>
              <a:t>promove as melhores perspetivas possíveis para processos de recuperação sustentáveis e equitativos.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10"/>
          <p:cNvSpPr txBox="1"/>
          <p:nvPr>
            <p:ph type="title"/>
          </p:nvPr>
        </p:nvSpPr>
        <p:spPr>
          <a:xfrm>
            <a:off x="143850" y="143850"/>
            <a:ext cx="8801400" cy="5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rgbClr val="24427B"/>
                </a:solidFill>
              </a:rPr>
              <a:t>Por que a equidade de género deve estar refletida nos </a:t>
            </a:r>
            <a:br>
              <a:rPr b="1" lang="en-US" sz="2500">
                <a:solidFill>
                  <a:srgbClr val="24427B"/>
                </a:solidFill>
              </a:rPr>
            </a:br>
            <a:r>
              <a:rPr b="1" lang="en-US" sz="2500">
                <a:solidFill>
                  <a:srgbClr val="24427B"/>
                </a:solidFill>
              </a:rPr>
              <a:t>Domínios e nos Requisitos dos RM da INEE?</a:t>
            </a:r>
            <a:endParaRPr b="1" sz="2500">
              <a:solidFill>
                <a:srgbClr val="24427B"/>
              </a:solidFill>
            </a:endParaRPr>
          </a:p>
        </p:txBody>
      </p:sp>
      <p:pic>
        <p:nvPicPr>
          <p:cNvPr id="117" name="Google Shape;117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8475" y="1703925"/>
            <a:ext cx="5924448" cy="3833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e7f93440ad_0_195"/>
          <p:cNvSpPr txBox="1"/>
          <p:nvPr>
            <p:ph type="title"/>
          </p:nvPr>
        </p:nvSpPr>
        <p:spPr>
          <a:xfrm>
            <a:off x="143850" y="143850"/>
            <a:ext cx="8801400" cy="5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300"/>
              <a:t>Atividade de grupo: Identificação de estratégias de EeE baseadas na equidade de género em todos os Domínios e Requisitos dos RM da INEE</a:t>
            </a:r>
            <a:endParaRPr sz="2300"/>
          </a:p>
        </p:txBody>
      </p:sp>
      <p:sp>
        <p:nvSpPr>
          <p:cNvPr id="123" name="Google Shape;123;ge7f93440ad_0_195"/>
          <p:cNvSpPr txBox="1"/>
          <p:nvPr>
            <p:ph idx="1" type="body"/>
          </p:nvPr>
        </p:nvSpPr>
        <p:spPr>
          <a:xfrm>
            <a:off x="111150" y="1245175"/>
            <a:ext cx="8956200" cy="373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 fontScale="92500" lnSpcReduction="2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5882"/>
              <a:buNone/>
            </a:pPr>
            <a:r>
              <a:rPr b="1" lang="en-US" sz="1700">
                <a:solidFill>
                  <a:schemeClr val="dk1"/>
                </a:solidFill>
              </a:rPr>
              <a:t>Instruções:</a:t>
            </a:r>
            <a:endParaRPr b="1" sz="1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4117"/>
              <a:buFont typeface="Arial"/>
              <a:buNone/>
            </a:pPr>
            <a:r>
              <a:t/>
            </a:r>
            <a:endParaRPr b="1" sz="1700">
              <a:solidFill>
                <a:schemeClr val="dk1"/>
              </a:solidFill>
            </a:endParaRPr>
          </a:p>
          <a:p>
            <a:pPr indent="-334327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5882"/>
              <a:buAutoNum type="arabicPeriod"/>
            </a:pPr>
            <a:r>
              <a:rPr b="1" lang="en-US" sz="1700">
                <a:solidFill>
                  <a:schemeClr val="dk1"/>
                </a:solidFill>
              </a:rPr>
              <a:t>Leia o estudo de caso</a:t>
            </a:r>
            <a:r>
              <a:rPr lang="en-US" sz="1700">
                <a:solidFill>
                  <a:schemeClr val="dk1"/>
                </a:solidFill>
              </a:rPr>
              <a:t>.</a:t>
            </a:r>
            <a:endParaRPr sz="1700">
              <a:solidFill>
                <a:schemeClr val="dk1"/>
              </a:solidFill>
            </a:endParaRPr>
          </a:p>
          <a:p>
            <a:pPr indent="-334327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5882"/>
              <a:buAutoNum type="arabicPeriod"/>
            </a:pPr>
            <a:r>
              <a:rPr b="1" lang="en-US" sz="1700">
                <a:solidFill>
                  <a:schemeClr val="dk1"/>
                </a:solidFill>
              </a:rPr>
              <a:t>Identifique o domínio dos RM da INEE e os requisitos relacionados</a:t>
            </a:r>
            <a:r>
              <a:rPr lang="en-US" sz="1700">
                <a:solidFill>
                  <a:schemeClr val="dk1"/>
                </a:solidFill>
              </a:rPr>
              <a:t> usando a Folha de apoio “Resumo dos RM da INEE”. </a:t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4117"/>
              <a:buFont typeface="Arial"/>
              <a:buNone/>
            </a:pPr>
            <a:r>
              <a:rPr i="1" lang="en-US" sz="1700">
                <a:solidFill>
                  <a:srgbClr val="FF0000"/>
                </a:solidFill>
              </a:rPr>
              <a:t>Nota: alguns estudos de caso podem incluir mais de 1 Domínio e Requisito – identifique aquele(s) que mais se destacam para si.</a:t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4117"/>
              <a:buFont typeface="Arial"/>
              <a:buNone/>
            </a:pPr>
            <a:r>
              <a:t/>
            </a:r>
            <a:endParaRPr sz="1700">
              <a:solidFill>
                <a:srgbClr val="FF0000"/>
              </a:solidFill>
            </a:endParaRPr>
          </a:p>
          <a:p>
            <a:pPr indent="-334327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5882"/>
              <a:buFont typeface="Arial"/>
              <a:buAutoNum type="arabicPeriod" startAt="3"/>
            </a:pPr>
            <a:r>
              <a:rPr b="1" i="1" lang="en-US" sz="1700">
                <a:solidFill>
                  <a:schemeClr val="dk1"/>
                </a:solidFill>
              </a:rPr>
              <a:t>Brainstorming</a:t>
            </a:r>
            <a:r>
              <a:rPr b="1" lang="en-US" sz="1700">
                <a:solidFill>
                  <a:schemeClr val="dk1"/>
                </a:solidFill>
              </a:rPr>
              <a:t>: </a:t>
            </a:r>
            <a:r>
              <a:rPr lang="en-US" sz="1700">
                <a:solidFill>
                  <a:schemeClr val="dk1"/>
                </a:solidFill>
              </a:rPr>
              <a:t>Quais são as estratégias / intervenções de EeE baseadas na equidade de género apresentadas neste estudo de caso? Por que esta(s) estratégia(s) é(são) importante(s)? </a:t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4117"/>
              <a:buFont typeface="Arial"/>
              <a:buNone/>
            </a:pPr>
            <a:r>
              <a:rPr i="1" lang="en-US" sz="1700">
                <a:solidFill>
                  <a:srgbClr val="FF0000"/>
                </a:solidFill>
              </a:rPr>
              <a:t>Nota: alguns estudos de caso podem incluir mais do que uma estratégia de EeE baseada na equidade de género relacionada com os Domínios dos RM da INEE – identifique o(s) que mais se destaca(m) para si.</a:t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4117"/>
              <a:buFont typeface="Arial"/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4117"/>
              <a:buFont typeface="Arial"/>
              <a:buNone/>
            </a:pPr>
            <a:r>
              <a:rPr lang="en-US" sz="1700">
                <a:solidFill>
                  <a:schemeClr val="dk1"/>
                </a:solidFill>
              </a:rPr>
              <a:t>4.  </a:t>
            </a:r>
            <a:r>
              <a:rPr b="1" lang="en-US" sz="1700">
                <a:solidFill>
                  <a:schemeClr val="dk1"/>
                </a:solidFill>
              </a:rPr>
              <a:t>Verifique as ideias do seu grupo:</a:t>
            </a:r>
            <a:r>
              <a:rPr lang="en-US" sz="1700">
                <a:solidFill>
                  <a:schemeClr val="dk1"/>
                </a:solidFill>
              </a:rPr>
              <a:t> Encontre o seu estudo de caso no Manual de Género da INEE.  Identifique 3 a 4 pontos-chave relacionados com as estratégias de EeE baseadas na equidade de género que mais se destacam no seu estudo de caso.  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e7f93440ad_0_247"/>
          <p:cNvSpPr txBox="1"/>
          <p:nvPr>
            <p:ph type="title"/>
          </p:nvPr>
        </p:nvSpPr>
        <p:spPr>
          <a:xfrm>
            <a:off x="143850" y="143850"/>
            <a:ext cx="8801400" cy="5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20"/>
              <a:buNone/>
            </a:pPr>
            <a:r>
              <a:rPr lang="en-US" sz="2500"/>
              <a:t>Atividade A: Avaliação da equidade de género:</a:t>
            </a:r>
            <a:endParaRPr sz="2500"/>
          </a:p>
        </p:txBody>
      </p:sp>
      <p:sp>
        <p:nvSpPr>
          <p:cNvPr id="129" name="Google Shape;129;ge7f93440ad_0_247"/>
          <p:cNvSpPr txBox="1"/>
          <p:nvPr>
            <p:ph idx="1" type="body"/>
          </p:nvPr>
        </p:nvSpPr>
        <p:spPr>
          <a:xfrm>
            <a:off x="143850" y="1513625"/>
            <a:ext cx="6443700" cy="32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400"/>
              <a:t>Sumário do Programa	</a:t>
            </a:r>
            <a:endParaRPr sz="1400"/>
          </a:p>
          <a:p>
            <a:pPr indent="-342900" lvl="0" marL="3429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rPr lang="en-US" sz="1400"/>
              <a:t>Secção 1. </a:t>
            </a:r>
            <a:r>
              <a:rPr b="1" i="1" lang="en-US" sz="1400">
                <a:solidFill>
                  <a:srgbClr val="1155CC"/>
                </a:solidFill>
                <a:highlight>
                  <a:srgbClr val="FFFF00"/>
                </a:highlight>
              </a:rPr>
              <a:t>Análise de situação e necessidades</a:t>
            </a:r>
            <a:r>
              <a:rPr lang="en-US" sz="1400"/>
              <a:t>	</a:t>
            </a:r>
            <a:endParaRPr sz="1400"/>
          </a:p>
          <a:p>
            <a:pPr indent="-342900" lvl="0" marL="3429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rPr lang="en-US" sz="1400"/>
              <a:t>Secção 2. População-alvo	</a:t>
            </a:r>
            <a:endParaRPr sz="1400"/>
          </a:p>
          <a:p>
            <a:pPr indent="-342900" lvl="0" marL="3429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rPr lang="en-US" sz="1400">
                <a:solidFill>
                  <a:schemeClr val="dk1"/>
                </a:solidFill>
              </a:rPr>
              <a:t>Secção 3. </a:t>
            </a:r>
            <a:r>
              <a:rPr b="1" i="1" lang="en-US" sz="1400">
                <a:solidFill>
                  <a:srgbClr val="1155CC"/>
                </a:solidFill>
                <a:highlight>
                  <a:srgbClr val="FFFF00"/>
                </a:highlight>
              </a:rPr>
              <a:t>Resultados do Programa  </a:t>
            </a:r>
            <a:endParaRPr b="1" i="1" sz="1400">
              <a:solidFill>
                <a:srgbClr val="1155CC"/>
              </a:solidFill>
              <a:highlight>
                <a:srgbClr val="FFFF00"/>
              </a:highlight>
            </a:endParaRPr>
          </a:p>
          <a:p>
            <a:pPr indent="0" lvl="0" marL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b="1" i="1" lang="en-US" sz="1400">
                <a:solidFill>
                  <a:srgbClr val="1155CC"/>
                </a:solidFill>
                <a:highlight>
                  <a:srgbClr val="FFFF00"/>
                </a:highlight>
              </a:rPr>
              <a:t>Teoria da Mudança e estratégia</a:t>
            </a:r>
            <a:endParaRPr sz="1400"/>
          </a:p>
          <a:p>
            <a:pPr indent="0" lvl="0" marL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b="1" i="1" lang="en-US" sz="1400">
                <a:solidFill>
                  <a:srgbClr val="1155CC"/>
                </a:solidFill>
                <a:highlight>
                  <a:srgbClr val="FFFF00"/>
                </a:highlight>
              </a:rPr>
              <a:t>Resultados do Programa</a:t>
            </a:r>
            <a:endParaRPr sz="1400"/>
          </a:p>
          <a:p>
            <a:pPr indent="0" lvl="0" marL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b="1" i="1" lang="en-US" sz="1400">
                <a:solidFill>
                  <a:srgbClr val="1155CC"/>
                </a:solidFill>
                <a:highlight>
                  <a:srgbClr val="FFFF00"/>
                </a:highlight>
              </a:rPr>
              <a:t>Quadro de resultados</a:t>
            </a:r>
            <a:endParaRPr sz="1400"/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en-US" sz="1400">
                <a:solidFill>
                  <a:schemeClr val="dk1"/>
                </a:solidFill>
              </a:rPr>
              <a:t>Secção 4. Implementação</a:t>
            </a:r>
            <a:endParaRPr sz="1400"/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en-US" sz="1400">
                <a:solidFill>
                  <a:schemeClr val="dk1"/>
                </a:solidFill>
              </a:rPr>
              <a:t>Secção 5. </a:t>
            </a:r>
            <a:r>
              <a:rPr b="1" i="1" lang="en-US" sz="1400">
                <a:solidFill>
                  <a:srgbClr val="1155CC"/>
                </a:solidFill>
                <a:highlight>
                  <a:srgbClr val="FFFF00"/>
                </a:highlight>
              </a:rPr>
              <a:t>Orçamento Plurianual</a:t>
            </a:r>
            <a:endParaRPr sz="1400"/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en-US" sz="1400">
                <a:solidFill>
                  <a:schemeClr val="dk1"/>
                </a:solidFill>
              </a:rPr>
              <a:t>Secção 6.  </a:t>
            </a:r>
            <a:r>
              <a:rPr b="1" i="1" lang="en-US" sz="1400">
                <a:solidFill>
                  <a:srgbClr val="1155CC"/>
                </a:solidFill>
                <a:highlight>
                  <a:srgbClr val="FFFF00"/>
                </a:highlight>
              </a:rPr>
              <a:t>Monitorização e Avaliação e Aprendizagem</a:t>
            </a:r>
            <a:endParaRPr sz="1400"/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b="1" i="1" lang="en-US" sz="1400">
                <a:solidFill>
                  <a:srgbClr val="1155CC"/>
                </a:solidFill>
              </a:rPr>
              <a:t> </a:t>
            </a:r>
            <a:r>
              <a:rPr lang="en-US" sz="1400">
                <a:solidFill>
                  <a:schemeClr val="dk1"/>
                </a:solidFill>
              </a:rPr>
              <a:t>Anexos</a:t>
            </a:r>
            <a:endParaRPr sz="1400"/>
          </a:p>
        </p:txBody>
      </p:sp>
      <p:sp>
        <p:nvSpPr>
          <p:cNvPr id="130" name="Google Shape;130;ge7f93440ad_0_247"/>
          <p:cNvSpPr txBox="1"/>
          <p:nvPr>
            <p:ph type="title"/>
          </p:nvPr>
        </p:nvSpPr>
        <p:spPr>
          <a:xfrm>
            <a:off x="2234375" y="685025"/>
            <a:ext cx="6776400" cy="8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1800">
                <a:solidFill>
                  <a:srgbClr val="FA9631"/>
                </a:solidFill>
              </a:rPr>
              <a:t>Analise a Proposta de Resiliência Plurianual (PRP) do</a:t>
            </a:r>
            <a:r>
              <a:rPr lang="en-US" sz="1800">
                <a:solidFill>
                  <a:srgbClr val="FA9631"/>
                </a:solidFill>
              </a:rPr>
              <a:t> </a:t>
            </a:r>
            <a:r>
              <a:rPr b="1" lang="en-US" sz="1800">
                <a:solidFill>
                  <a:srgbClr val="FA9631"/>
                </a:solidFill>
              </a:rPr>
              <a:t>Sudão do Sul para identificar uma EeE baseada na equidade de género </a:t>
            </a:r>
            <a:r>
              <a:rPr lang="en-US" sz="1800">
                <a:solidFill>
                  <a:srgbClr val="FA9631"/>
                </a:solidFill>
              </a:rPr>
              <a:t> </a:t>
            </a:r>
            <a:r>
              <a:rPr b="1" lang="en-US" sz="1800">
                <a:solidFill>
                  <a:srgbClr val="FA9631"/>
                </a:solidFill>
              </a:rPr>
              <a:t>Estratégias e atividades</a:t>
            </a:r>
            <a:endParaRPr sz="1800"/>
          </a:p>
        </p:txBody>
      </p:sp>
      <p:pic>
        <p:nvPicPr>
          <p:cNvPr descr="image006" id="131" name="Google Shape;131;ge7f93440ad_0_2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7175" y="685019"/>
            <a:ext cx="1486958" cy="709083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ge7f93440ad_0_247"/>
          <p:cNvSpPr/>
          <p:nvPr/>
        </p:nvSpPr>
        <p:spPr>
          <a:xfrm rot="119064">
            <a:off x="5872891" y="1719129"/>
            <a:ext cx="2876325" cy="2700343"/>
          </a:xfrm>
          <a:prstGeom prst="ellipse">
            <a:avLst/>
          </a:prstGeom>
          <a:solidFill>
            <a:srgbClr val="C9DAF8"/>
          </a:solidFill>
          <a:ln cap="flat" cmpd="sng" w="57150">
            <a:solidFill>
              <a:srgbClr val="0000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Noto Sans Symbols"/>
              <a:buChar char="✔"/>
            </a:pPr>
            <a:r>
              <a:rPr b="0" i="0" lang="en-US" sz="1300" u="none" cap="none" strike="noStrike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O </a:t>
            </a:r>
            <a:r>
              <a:rPr b="1" i="0" lang="en-US" sz="1300" u="none" cap="none" strike="noStrike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Manual de Género</a:t>
            </a:r>
            <a:r>
              <a:rPr b="1" lang="en-US" sz="1300">
                <a:highlight>
                  <a:srgbClr val="FFFF00"/>
                </a:highlight>
              </a:rPr>
              <a:t> </a:t>
            </a:r>
            <a:r>
              <a:rPr b="1" i="0" lang="en-US" sz="1300" u="none" cap="none" strike="noStrike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da INEE </a:t>
            </a:r>
            <a:r>
              <a:rPr b="0" i="0" lang="en-US" sz="1300" u="none" cap="none" strike="noStrike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pode ser usado durante a conceção da proposta.  Isto ajuda a garantir que a equidade de género está refletida em todas as secções da proposta.  </a:t>
            </a:r>
            <a:r>
              <a:rPr b="1" i="0" lang="en-US" sz="1300" u="none" cap="none" strike="noStrike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As secções destacadas farão parte da nossa atividade de aplicação!</a:t>
            </a:r>
            <a:endParaRPr b="1" i="0" sz="1300" u="none" cap="none" strike="noStrike">
              <a:solidFill>
                <a:srgbClr val="000000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3" name="Google Shape;133;ge7f93440ad_0_247"/>
          <p:cNvCxnSpPr/>
          <p:nvPr/>
        </p:nvCxnSpPr>
        <p:spPr>
          <a:xfrm flipH="1">
            <a:off x="3916379" y="2960418"/>
            <a:ext cx="1946700" cy="8700"/>
          </a:xfrm>
          <a:prstGeom prst="straightConnector1">
            <a:avLst/>
          </a:prstGeom>
          <a:noFill/>
          <a:ln cap="flat" cmpd="sng" w="63500">
            <a:solidFill>
              <a:srgbClr val="FDA739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e7f93440ad_0_270"/>
          <p:cNvSpPr txBox="1"/>
          <p:nvPr>
            <p:ph type="title"/>
          </p:nvPr>
        </p:nvSpPr>
        <p:spPr>
          <a:xfrm>
            <a:off x="143850" y="143850"/>
            <a:ext cx="8801400" cy="5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500"/>
              <a:t>Atividade: Avaliar o Manual da INEE com o EXEMPLO da ECW da PRP do Sudão do Sul</a:t>
            </a:r>
            <a:endParaRPr sz="2500"/>
          </a:p>
        </p:txBody>
      </p:sp>
      <p:graphicFrame>
        <p:nvGraphicFramePr>
          <p:cNvPr id="139" name="Google Shape;139;ge7f93440ad_0_270"/>
          <p:cNvGraphicFramePr/>
          <p:nvPr/>
        </p:nvGraphicFramePr>
        <p:xfrm>
          <a:off x="171299" y="205108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{2790EB7E-0EC0-4846-8697-5AE3D61D7F0C}</a:tableStyleId>
              </a:tblPr>
              <a:tblGrid>
                <a:gridCol w="2015625"/>
                <a:gridCol w="986350"/>
                <a:gridCol w="1110350"/>
                <a:gridCol w="1118575"/>
                <a:gridCol w="3570500"/>
              </a:tblGrid>
              <a:tr h="6319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Secções da Proposta da ECW do Sudão do Sul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  <a:tc gridSpan="4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Anexo 1: Processo de Desenvolvimento do PRP</a:t>
                      </a:r>
                      <a:endParaRPr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  <a:tc hMerge="1"/>
                <a:tc hMerge="1"/>
                <a:tc hMerge="1"/>
              </a:tr>
              <a:tr h="172475">
                <a:tc row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Domínios e Requisitos dos RM da INEE e Estratégias do Manual de Género da INEE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  <a:tc gridSpan="4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Estratégias para a coordenação, a análise e a participação responsiva às questões de género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  <a:tc hMerge="1"/>
                <a:tc hMerge="1"/>
                <a:tc hMerge="1"/>
              </a:tr>
              <a:tr h="116427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Sim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De certo modo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Não, de forma alguma 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Fundamentação / Descrição: </a:t>
                      </a:r>
                      <a:endParaRPr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92100" lvl="0" marL="2921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Char char="●"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Se sim, como?  </a:t>
                      </a:r>
                      <a:endParaRPr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92100" lvl="0" marL="2921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Char char="●"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Se for “de certo modo”, o que poderia ser fortalecido? </a:t>
                      </a:r>
                      <a:endParaRPr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92100" lvl="0" marL="2921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Char char="●"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Se for “não, de forma alguma”, o que falta na proposta?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</a:tr>
              <a:tr h="7675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Participação responsiva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às questões de género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US" sz="16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</a:tbl>
          </a:graphicData>
        </a:graphic>
      </p:graphicFrame>
      <p:sp>
        <p:nvSpPr>
          <p:cNvPr id="140" name="Google Shape;140;ge7f93440ad_0_270"/>
          <p:cNvSpPr txBox="1"/>
          <p:nvPr/>
        </p:nvSpPr>
        <p:spPr>
          <a:xfrm>
            <a:off x="255425" y="1085525"/>
            <a:ext cx="8556600" cy="10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Reveja o exemplo da Folha de apoio: Anexo sobre o processo de desenvolvimento do PRP.  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Pratique o uso do modelo de avaliação abaixo com o excerto de exemplo: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e7f93440ad_0_293"/>
          <p:cNvSpPr txBox="1"/>
          <p:nvPr>
            <p:ph type="title"/>
          </p:nvPr>
        </p:nvSpPr>
        <p:spPr>
          <a:xfrm>
            <a:off x="143850" y="143850"/>
            <a:ext cx="8801400" cy="5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1249"/>
              <a:buFont typeface="Arial"/>
              <a:buNone/>
            </a:pPr>
            <a:r>
              <a:rPr lang="en-US" sz="2666"/>
              <a:t>Planeamento de ação: Ganhos rápidos e necessidades e oportunidades a longo prazo para melhorar as abordagens de EeE baseadas na equidade de género no contexto</a:t>
            </a:r>
            <a:endParaRPr sz="2666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3703"/>
              <a:buNone/>
            </a:pPr>
            <a:r>
              <a:t/>
            </a:r>
            <a:endParaRPr/>
          </a:p>
        </p:txBody>
      </p:sp>
      <p:graphicFrame>
        <p:nvGraphicFramePr>
          <p:cNvPr id="146" name="Google Shape;146;ge7f93440ad_0_293"/>
          <p:cNvGraphicFramePr/>
          <p:nvPr/>
        </p:nvGraphicFramePr>
        <p:xfrm>
          <a:off x="585131" y="1422967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{2790EB7E-0EC0-4846-8697-5AE3D61D7F0C}</a:tableStyleId>
              </a:tblPr>
              <a:tblGrid>
                <a:gridCol w="3986875"/>
                <a:gridCol w="1324550"/>
                <a:gridCol w="1329100"/>
                <a:gridCol w="1391000"/>
              </a:tblGrid>
              <a:tr h="152400">
                <a:tc gridSpan="4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EeE baseada na equidade de género: Ganhos rápidos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 hMerge="1"/>
                <a:tc hMerge="1"/>
                <a:tc hMerge="1"/>
              </a:tr>
              <a:tr h="502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Estratégia e / ou atividades ou ações relacionadas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Tempo necessário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Recursos humanos necessários?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Recursos financeiros necessários?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502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1.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502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2.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</a:tbl>
          </a:graphicData>
        </a:graphic>
      </p:graphicFrame>
      <p:graphicFrame>
        <p:nvGraphicFramePr>
          <p:cNvPr id="147" name="Google Shape;147;ge7f93440ad_0_293"/>
          <p:cNvGraphicFramePr/>
          <p:nvPr/>
        </p:nvGraphicFramePr>
        <p:xfrm>
          <a:off x="585131" y="3215264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{2790EB7E-0EC0-4846-8697-5AE3D61D7F0C}</a:tableStyleId>
              </a:tblPr>
              <a:tblGrid>
                <a:gridCol w="3986875"/>
                <a:gridCol w="1324550"/>
                <a:gridCol w="1329100"/>
                <a:gridCol w="1391000"/>
              </a:tblGrid>
              <a:tr h="116425">
                <a:tc gridSpan="4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EeE baseada na equidade de género: Necessidades e oportunidades a longo prazo</a:t>
                      </a:r>
                      <a:endParaRPr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 hMerge="1"/>
                <a:tc hMerge="1"/>
                <a:tc hMerge="1"/>
              </a:tr>
              <a:tr h="116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Estratégia e / ou atividades ou ações relacionadas</a:t>
                      </a:r>
                      <a:endParaRPr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Tempo necessário</a:t>
                      </a:r>
                      <a:endParaRPr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Recursos humanos necessários?</a:t>
                      </a:r>
                      <a:endParaRPr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Recursos financeiros necessários?</a:t>
                      </a:r>
                      <a:endParaRPr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116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1.</a:t>
                      </a:r>
                      <a:endParaRPr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116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2.</a:t>
                      </a:r>
                      <a:endParaRPr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e7f93440ad_0_316"/>
          <p:cNvSpPr txBox="1"/>
          <p:nvPr>
            <p:ph type="title"/>
          </p:nvPr>
        </p:nvSpPr>
        <p:spPr>
          <a:xfrm>
            <a:off x="143850" y="143850"/>
            <a:ext cx="8801400" cy="5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93333"/>
              <a:buNone/>
            </a:pPr>
            <a:r>
              <a:rPr lang="en-US"/>
              <a:t>Recursos adicionais</a:t>
            </a:r>
            <a:endParaRPr/>
          </a:p>
        </p:txBody>
      </p:sp>
      <p:sp>
        <p:nvSpPr>
          <p:cNvPr id="153" name="Google Shape;153;ge7f93440ad_0_316"/>
          <p:cNvSpPr txBox="1"/>
          <p:nvPr>
            <p:ph idx="1" type="body"/>
          </p:nvPr>
        </p:nvSpPr>
        <p:spPr>
          <a:xfrm>
            <a:off x="143850" y="876225"/>
            <a:ext cx="8866800" cy="38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-3683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u="sng">
                <a:solidFill>
                  <a:schemeClr val="dk1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Coleção de Recursos de Género</a:t>
            </a:r>
            <a:r>
              <a:rPr lang="en-US" sz="1800">
                <a:solidFill>
                  <a:schemeClr val="dk1"/>
                </a:solidFill>
              </a:rPr>
              <a:t> da INEE</a:t>
            </a:r>
            <a:endParaRPr b="1" sz="18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1800">
              <a:solidFill>
                <a:schemeClr val="dk1"/>
              </a:solidFill>
            </a:endParaRPr>
          </a:p>
          <a:p>
            <a:pPr indent="-3683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i="1" lang="en-US" sz="1800" u="sng">
                <a:solidFill>
                  <a:schemeClr val="dk1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Kit </a:t>
            </a:r>
            <a:r>
              <a:rPr lang="en-US" sz="1800" u="sng">
                <a:solidFill>
                  <a:schemeClr val="dk1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de Género de EeE (em inglês)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683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</a:rPr>
              <a:t>Comité Permanente Interagências. (2015) </a:t>
            </a:r>
            <a:r>
              <a:rPr i="1" lang="en-US" sz="1800" u="sng">
                <a:solidFill>
                  <a:schemeClr val="hlink"/>
                </a:solidFill>
                <a:hlinkClick r:id="rId6"/>
              </a:rPr>
              <a:t>Guidelines for Integrating Gender-Based Violence Interventions in Humanitarian Action: Reducing risk, promoting resilience and aiding recovery. [Diretrizes para a Integração de Intervenções de Violência de Género na Ação Humanitária: Reduzir o risco, promover a resiliência e auxiliar a recuperação].</a:t>
            </a:r>
            <a:endParaRPr i="1" sz="18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i="1" sz="1800">
              <a:solidFill>
                <a:schemeClr val="dk1"/>
              </a:solidFill>
            </a:endParaRPr>
          </a:p>
          <a:p>
            <a:pPr indent="-3683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</a:rPr>
              <a:t>UNESCO e ONU Mulheres. (2016). </a:t>
            </a:r>
            <a:r>
              <a:rPr i="1" lang="en-US" sz="1800" u="sng">
                <a:solidFill>
                  <a:schemeClr val="hlink"/>
                </a:solidFill>
                <a:hlinkClick r:id="rId7"/>
              </a:rPr>
              <a:t>Global Guidance on Addressing School- Related Gender-based Violence. [Diretrizes Globais para Abordar a Violência de Género Relacionada com a Escola].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e7f93440ad_0_339"/>
          <p:cNvSpPr txBox="1"/>
          <p:nvPr>
            <p:ph type="title"/>
          </p:nvPr>
        </p:nvSpPr>
        <p:spPr>
          <a:xfrm>
            <a:off x="143850" y="143850"/>
            <a:ext cx="8801400" cy="5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93333"/>
              <a:buNone/>
            </a:pPr>
            <a:r>
              <a:rPr lang="en-US"/>
              <a:t>Avaliação</a:t>
            </a:r>
            <a:endParaRPr/>
          </a:p>
        </p:txBody>
      </p:sp>
      <p:sp>
        <p:nvSpPr>
          <p:cNvPr id="159" name="Google Shape;159;ge7f93440ad_0_339"/>
          <p:cNvSpPr txBox="1"/>
          <p:nvPr>
            <p:ph idx="1" type="body"/>
          </p:nvPr>
        </p:nvSpPr>
        <p:spPr>
          <a:xfrm>
            <a:off x="143850" y="876225"/>
            <a:ext cx="8866800" cy="38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100">
                <a:solidFill>
                  <a:schemeClr val="dk1"/>
                </a:solidFill>
              </a:rPr>
              <a:t>Obrigado por participar!</a:t>
            </a:r>
            <a:endParaRPr sz="2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sz="2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100">
                <a:solidFill>
                  <a:schemeClr val="dk1"/>
                </a:solidFill>
              </a:rPr>
              <a:t>Por favor, preencha a avaliação pós-orientação para nos ajudar a melhorar esta orientação.</a:t>
            </a:r>
            <a:endParaRPr sz="2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sz="2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100">
                <a:solidFill>
                  <a:schemeClr val="dk1"/>
                </a:solidFill>
              </a:rPr>
              <a:t>Agradecemos o seu </a:t>
            </a:r>
            <a:r>
              <a:rPr i="1" lang="en-US" sz="2100">
                <a:solidFill>
                  <a:schemeClr val="dk1"/>
                </a:solidFill>
              </a:rPr>
              <a:t>feedback</a:t>
            </a:r>
            <a:r>
              <a:rPr lang="en-US" sz="2100">
                <a:solidFill>
                  <a:schemeClr val="dk1"/>
                </a:solidFill>
              </a:rPr>
              <a:t>! Envie um </a:t>
            </a:r>
            <a:r>
              <a:rPr i="1" lang="en-US" sz="2100">
                <a:solidFill>
                  <a:schemeClr val="dk1"/>
                </a:solidFill>
              </a:rPr>
              <a:t>e-mail</a:t>
            </a:r>
            <a:r>
              <a:rPr lang="en-US" sz="2100">
                <a:solidFill>
                  <a:schemeClr val="dk1"/>
                </a:solidFill>
              </a:rPr>
              <a:t> para: </a:t>
            </a:r>
            <a:r>
              <a:rPr lang="en-US" sz="2100" u="sng">
                <a:solidFill>
                  <a:schemeClr val="dk1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gender@inee.org</a:t>
            </a:r>
            <a:endParaRPr sz="2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1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63644"/>
        </a:solid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e7f93440ad_0_52"/>
          <p:cNvSpPr txBox="1"/>
          <p:nvPr>
            <p:ph type="title"/>
          </p:nvPr>
        </p:nvSpPr>
        <p:spPr>
          <a:xfrm>
            <a:off x="143850" y="143850"/>
            <a:ext cx="8801400" cy="5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n-US"/>
              <a:t>Autoavaliação e partilha entre pares: 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n-US"/>
              <a:t>Práticas de EeE baseadas na equidade de género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3703"/>
              <a:buNone/>
            </a:pPr>
            <a:r>
              <a:t/>
            </a:r>
            <a:endParaRPr/>
          </a:p>
        </p:txBody>
      </p:sp>
      <p:sp>
        <p:nvSpPr>
          <p:cNvPr id="51" name="Google Shape;51;ge7f93440ad_0_52"/>
          <p:cNvSpPr txBox="1"/>
          <p:nvPr>
            <p:ph idx="1" type="body"/>
          </p:nvPr>
        </p:nvSpPr>
        <p:spPr>
          <a:xfrm>
            <a:off x="143850" y="1149375"/>
            <a:ext cx="5954400" cy="35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/>
              <a:t>Instruções: </a:t>
            </a:r>
            <a:endParaRPr b="1" sz="2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/>
              <a:t> </a:t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Responda individualmente às afirmações com "sim" ou "não".</a:t>
            </a:r>
            <a:endParaRPr sz="2000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Depois de responder, partilhe e discuta as suas respostas com um colega.  </a:t>
            </a:r>
            <a:endParaRPr sz="2000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D2736"/>
              </a:buClr>
              <a:buSzPts val="2000"/>
              <a:buChar char="●"/>
            </a:pPr>
            <a:r>
              <a:rPr lang="en-US" sz="2000">
                <a:solidFill>
                  <a:srgbClr val="DD2736"/>
                </a:solidFill>
              </a:rPr>
              <a:t>Se o tempo permitir, aprofunde a discussão: Suas respostas e experiências relacionadas são semelhantes ou diferentes? O que é igual ou diferente?</a:t>
            </a:r>
            <a:endParaRPr sz="2000"/>
          </a:p>
        </p:txBody>
      </p:sp>
      <p:pic>
        <p:nvPicPr>
          <p:cNvPr descr="Self-Assessment.png" id="52" name="Google Shape;52;ge7f93440ad_0_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17291" y="1217908"/>
            <a:ext cx="2647027" cy="35293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e7f93440ad_0_29"/>
          <p:cNvSpPr txBox="1"/>
          <p:nvPr>
            <p:ph type="title"/>
          </p:nvPr>
        </p:nvSpPr>
        <p:spPr>
          <a:xfrm>
            <a:off x="143850" y="143850"/>
            <a:ext cx="8801400" cy="5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93333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Objetivos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ge7f93440ad_0_29"/>
          <p:cNvSpPr txBox="1"/>
          <p:nvPr>
            <p:ph idx="1" type="body"/>
          </p:nvPr>
        </p:nvSpPr>
        <p:spPr>
          <a:xfrm>
            <a:off x="3001175" y="798175"/>
            <a:ext cx="6009600" cy="39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1700">
                <a:latin typeface="Arial"/>
                <a:ea typeface="Arial"/>
                <a:cs typeface="Arial"/>
                <a:sym typeface="Arial"/>
              </a:rPr>
              <a:t>No fim da formação, os/as participantes serão capazes de:</a:t>
            </a:r>
            <a:endParaRPr b="1"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-US" sz="1700">
                <a:latin typeface="Arial"/>
                <a:ea typeface="Arial"/>
                <a:cs typeface="Arial"/>
                <a:sym typeface="Arial"/>
              </a:rPr>
              <a:t>Explicar os principais princípios e estratégias de equidade de género que podem ser aplicados em programas de Educação em situações de emergência (EeE);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-US" sz="1700">
                <a:latin typeface="Arial"/>
                <a:ea typeface="Arial"/>
                <a:cs typeface="Arial"/>
                <a:sym typeface="Arial"/>
              </a:rPr>
              <a:t>Identificar respostas programáticas EeE baseadas na equidade de género em todos os domínios dos Requisitos Mínimos da INEE (RM da INEE);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-US" sz="1700">
                <a:latin typeface="Arial"/>
                <a:ea typeface="Arial"/>
                <a:cs typeface="Arial"/>
                <a:sym typeface="Arial"/>
              </a:rPr>
              <a:t>Realizar uma avaliação de EeE para identificar como o género se reflete nos programas de EeE existentes ou futuros; e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-US" sz="1700">
                <a:latin typeface="Arial"/>
                <a:ea typeface="Arial"/>
                <a:cs typeface="Arial"/>
                <a:sym typeface="Arial"/>
              </a:rPr>
              <a:t>Descrever ações de curto e longo prazo para aumentar a equidade de género na programação de EeE.</a:t>
            </a:r>
            <a:endParaRPr sz="17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9" name="Google Shape;59;ge7f93440ad_0_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84850"/>
            <a:ext cx="2717648" cy="38557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e7f93440ad_0_57"/>
          <p:cNvSpPr txBox="1"/>
          <p:nvPr>
            <p:ph type="title"/>
          </p:nvPr>
        </p:nvSpPr>
        <p:spPr>
          <a:xfrm>
            <a:off x="143850" y="143850"/>
            <a:ext cx="8801400" cy="5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n-US"/>
              <a:t>Atividade: Definir os principais termos e conceitos de género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3703"/>
              <a:buNone/>
            </a:pPr>
            <a:r>
              <a:t/>
            </a:r>
            <a:endParaRPr/>
          </a:p>
        </p:txBody>
      </p:sp>
      <p:sp>
        <p:nvSpPr>
          <p:cNvPr id="65" name="Google Shape;65;ge7f93440ad_0_57"/>
          <p:cNvSpPr txBox="1"/>
          <p:nvPr>
            <p:ph idx="1" type="body"/>
          </p:nvPr>
        </p:nvSpPr>
        <p:spPr>
          <a:xfrm>
            <a:off x="138600" y="1184850"/>
            <a:ext cx="8866800" cy="18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/>
              <a:t>Instruções:</a:t>
            </a:r>
            <a:endParaRPr b="1" sz="2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 sz="2000"/>
              <a:t>Forme os mesmos pares ou pequenos grupos a partir da autoavaliação.</a:t>
            </a:r>
            <a:endParaRPr sz="2000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 sz="2000"/>
              <a:t>Use o folheto 2 em pares, para combinar os termos com as suas definições.</a:t>
            </a:r>
            <a:endParaRPr sz="2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e7f93440ad_0_72"/>
          <p:cNvSpPr txBox="1"/>
          <p:nvPr>
            <p:ph type="title"/>
          </p:nvPr>
        </p:nvSpPr>
        <p:spPr>
          <a:xfrm>
            <a:off x="143850" y="143850"/>
            <a:ext cx="8801400" cy="5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n-US"/>
              <a:t>Fundamentação para programas de EeE </a:t>
            </a:r>
            <a:br>
              <a:rPr lang="en-US"/>
            </a:br>
            <a:r>
              <a:rPr lang="en-US"/>
              <a:t>baseada na equidade de género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3703"/>
              <a:buNone/>
            </a:pPr>
            <a:r>
              <a:t/>
            </a:r>
            <a:endParaRPr/>
          </a:p>
        </p:txBody>
      </p:sp>
      <p:sp>
        <p:nvSpPr>
          <p:cNvPr id="71" name="Google Shape;71;ge7f93440ad_0_72"/>
          <p:cNvSpPr txBox="1"/>
          <p:nvPr/>
        </p:nvSpPr>
        <p:spPr>
          <a:xfrm>
            <a:off x="4501750" y="1161675"/>
            <a:ext cx="4214400" cy="2247600"/>
          </a:xfrm>
          <a:prstGeom prst="rect">
            <a:avLst/>
          </a:prstGeom>
          <a:noFill/>
          <a:ln cap="flat" cmpd="sng" w="76200">
            <a:solidFill>
              <a:srgbClr val="DD273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 crises afetam as meninas, os meninos, as mulheres e os homens de forma diferente devido aos seus diferentes estatutos e papéis na sociedade. Estes fatores podem afetar o respetivo acesso aos recursos e aos serviços de que precisam para recuperar e para serem resilientes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ge7f93440ad_0_72"/>
          <p:cNvSpPr txBox="1"/>
          <p:nvPr/>
        </p:nvSpPr>
        <p:spPr>
          <a:xfrm>
            <a:off x="939100" y="1439750"/>
            <a:ext cx="2275500" cy="1417800"/>
          </a:xfrm>
          <a:prstGeom prst="rect">
            <a:avLst/>
          </a:prstGeom>
          <a:noFill/>
          <a:ln cap="flat" cmpd="sng" w="76200">
            <a:solidFill>
              <a:srgbClr val="F68B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Desigualdades de género existentes antes da crise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ge7f93440ad_0_72"/>
          <p:cNvSpPr txBox="1"/>
          <p:nvPr/>
        </p:nvSpPr>
        <p:spPr>
          <a:xfrm>
            <a:off x="799475" y="3784901"/>
            <a:ext cx="7557900" cy="951000"/>
          </a:xfrm>
          <a:prstGeom prst="rect">
            <a:avLst/>
          </a:prstGeom>
          <a:noFill/>
          <a:ln cap="flat" cmpd="sng" w="76200">
            <a:solidFill>
              <a:srgbClr val="9B459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Integrar as considerações de género no âmbito de toda a ação humanitária ajuda a assegurar respostas mais inclusivas, eficazes, eficientes e empoderadoras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ge7f93440ad_0_72"/>
          <p:cNvSpPr txBox="1"/>
          <p:nvPr/>
        </p:nvSpPr>
        <p:spPr>
          <a:xfrm>
            <a:off x="3624500" y="1758250"/>
            <a:ext cx="660300" cy="78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0" i="0" lang="en-US" sz="6000" u="none" cap="none" strike="noStrike">
                <a:solidFill>
                  <a:srgbClr val="1B3C7F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0" i="0" sz="6000" u="none" cap="none" strike="noStrike">
              <a:solidFill>
                <a:srgbClr val="1B3C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ge7f93440ad_0_72"/>
          <p:cNvSpPr txBox="1"/>
          <p:nvPr/>
        </p:nvSpPr>
        <p:spPr>
          <a:xfrm rot="5400000">
            <a:off x="3817850" y="2672155"/>
            <a:ext cx="550200" cy="9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US" sz="6000" u="none" cap="none" strike="noStrike">
                <a:solidFill>
                  <a:srgbClr val="1B3C7F"/>
                </a:solidFill>
                <a:latin typeface="Arial"/>
                <a:ea typeface="Arial"/>
                <a:cs typeface="Arial"/>
                <a:sym typeface="Arial"/>
              </a:rPr>
              <a:t>→ </a:t>
            </a:r>
            <a:endParaRPr b="1" i="0" sz="6000" u="none" cap="none" strike="noStrike">
              <a:solidFill>
                <a:srgbClr val="1B3C7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e7f93440ad_0_67"/>
          <p:cNvSpPr txBox="1"/>
          <p:nvPr>
            <p:ph type="title"/>
          </p:nvPr>
        </p:nvSpPr>
        <p:spPr>
          <a:xfrm>
            <a:off x="143850" y="143850"/>
            <a:ext cx="8801400" cy="5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n-US"/>
              <a:t>Princípios-chave da programação de igualdade de género para a EeE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3703"/>
              <a:buNone/>
            </a:pPr>
            <a:r>
              <a:t/>
            </a:r>
            <a:endParaRPr/>
          </a:p>
        </p:txBody>
      </p:sp>
      <p:sp>
        <p:nvSpPr>
          <p:cNvPr id="81" name="Google Shape;81;ge7f93440ad_0_67"/>
          <p:cNvSpPr txBox="1"/>
          <p:nvPr>
            <p:ph idx="1" type="body"/>
          </p:nvPr>
        </p:nvSpPr>
        <p:spPr>
          <a:xfrm>
            <a:off x="3128875" y="1170675"/>
            <a:ext cx="5881800" cy="36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US" sz="1600"/>
              <a:t>O género afeta todas as pessoas.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US" sz="1600"/>
              <a:t>As dinâmicas entre géneros afeta a educação.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US" sz="1600"/>
              <a:t>A educação sensível às questões de género é protetora.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US" sz="1600"/>
              <a:t>As crises apresentam oportunidades para mudanças transformadoras.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US" sz="1600"/>
              <a:t>A promoção da igualdade de género contribui para uma recuperação pacífica e sustentável.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US" sz="1600"/>
              <a:t>Os dados são desagregados por sexo.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US" sz="1600"/>
              <a:t>Tanto as alunas como os alunos estão envolvidos no trabalho em prol da igualdade de género.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US" sz="1600"/>
              <a:t>Membros da comunidade, homens e mulheres, estão envolvidos no trabalho em prol da igualdade de género.    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US" sz="1600"/>
              <a:t>O género é uma questão transetorial.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US" sz="1600"/>
              <a:t>Todos devem defender a igualdade de género na educação. </a:t>
            </a:r>
            <a:endParaRPr sz="1600"/>
          </a:p>
        </p:txBody>
      </p:sp>
      <p:pic>
        <p:nvPicPr>
          <p:cNvPr id="82" name="Google Shape;82;ge7f93440ad_0_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4950" y="993300"/>
            <a:ext cx="2763299" cy="391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e7f93440ad_0_91"/>
          <p:cNvSpPr txBox="1"/>
          <p:nvPr>
            <p:ph type="title"/>
          </p:nvPr>
        </p:nvSpPr>
        <p:spPr>
          <a:xfrm>
            <a:off x="143850" y="143850"/>
            <a:ext cx="8801400" cy="5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599"/>
              <a:buFont typeface="Arial"/>
              <a:buNone/>
            </a:pPr>
            <a:r>
              <a:rPr lang="en-US" sz="2777"/>
              <a:t>Argumentos comuns relacionados com os princípios-chave para programas de igualdade de género no âmbito da EeE</a:t>
            </a:r>
            <a:endParaRPr sz="2777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3703"/>
              <a:buNone/>
            </a:pPr>
            <a:r>
              <a:t/>
            </a:r>
            <a:endParaRPr/>
          </a:p>
        </p:txBody>
      </p:sp>
      <p:sp>
        <p:nvSpPr>
          <p:cNvPr id="88" name="Google Shape;88;ge7f93440ad_0_91"/>
          <p:cNvSpPr txBox="1"/>
          <p:nvPr/>
        </p:nvSpPr>
        <p:spPr>
          <a:xfrm>
            <a:off x="438631" y="3214607"/>
            <a:ext cx="2554800" cy="1711200"/>
          </a:xfrm>
          <a:prstGeom prst="rect">
            <a:avLst/>
          </a:prstGeom>
          <a:noFill/>
          <a:ln cap="flat" cmpd="sng" w="76200">
            <a:solidFill>
              <a:srgbClr val="DD273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ge7f93440ad_0_91"/>
          <p:cNvSpPr txBox="1"/>
          <p:nvPr/>
        </p:nvSpPr>
        <p:spPr>
          <a:xfrm>
            <a:off x="395075" y="1165553"/>
            <a:ext cx="2489100" cy="1440600"/>
          </a:xfrm>
          <a:prstGeom prst="rect">
            <a:avLst/>
          </a:prstGeom>
          <a:noFill/>
          <a:ln cap="flat" cmpd="sng" w="76200">
            <a:solidFill>
              <a:srgbClr val="F68B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 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“Os especialistas em questões de género só falam sobre mulheres e meninas. Os homens e os meninos são igualmente prejudicados.”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ge7f93440ad_0_91"/>
          <p:cNvSpPr txBox="1"/>
          <p:nvPr/>
        </p:nvSpPr>
        <p:spPr>
          <a:xfrm>
            <a:off x="3323450" y="1603475"/>
            <a:ext cx="2703900" cy="1711200"/>
          </a:xfrm>
          <a:prstGeom prst="rect">
            <a:avLst/>
          </a:prstGeom>
          <a:noFill/>
          <a:ln cap="flat" cmpd="sng" w="76200">
            <a:solidFill>
              <a:srgbClr val="9B459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ge7f93440ad_0_91"/>
          <p:cNvSpPr/>
          <p:nvPr/>
        </p:nvSpPr>
        <p:spPr>
          <a:xfrm>
            <a:off x="493200" y="3267225"/>
            <a:ext cx="2489100" cy="158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“É demasiado difícil considerar as necessidades de diferentes alunos/as em situações de emergência, e todos estão vulneráveis e marginalizados numa situação de emergência.”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ge7f93440ad_0_91"/>
          <p:cNvSpPr/>
          <p:nvPr/>
        </p:nvSpPr>
        <p:spPr>
          <a:xfrm>
            <a:off x="3435800" y="1681525"/>
            <a:ext cx="2489100" cy="158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“A violência de género não é um problema com o qual o setor de educação precise de lidar, especialmente durante as crises, porque as escolas protegem as crianças.”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ge7f93440ad_0_91"/>
          <p:cNvSpPr txBox="1"/>
          <p:nvPr/>
        </p:nvSpPr>
        <p:spPr>
          <a:xfrm>
            <a:off x="6380525" y="1188325"/>
            <a:ext cx="2391000" cy="1711200"/>
          </a:xfrm>
          <a:prstGeom prst="rect">
            <a:avLst/>
          </a:prstGeom>
          <a:solidFill>
            <a:schemeClr val="lt1"/>
          </a:solidFill>
          <a:ln cap="flat" cmpd="sng" w="5715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</a:t>
            </a: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“O género é demasiado complexo para as crianças entenderem – não precisamos perguntar a elas como as questões de género as afetam em relação à educação e à proteção.”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ge7f93440ad_0_91"/>
          <p:cNvSpPr txBox="1"/>
          <p:nvPr/>
        </p:nvSpPr>
        <p:spPr>
          <a:xfrm>
            <a:off x="6429859" y="3125286"/>
            <a:ext cx="2391000" cy="1247100"/>
          </a:xfrm>
          <a:prstGeom prst="rect">
            <a:avLst/>
          </a:prstGeom>
          <a:solidFill>
            <a:schemeClr val="lt1"/>
          </a:solidFill>
          <a:ln cap="flat" cmpd="sng" w="57150">
            <a:solidFill>
              <a:srgbClr val="00009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ge7f93440ad_0_91"/>
          <p:cNvSpPr/>
          <p:nvPr/>
        </p:nvSpPr>
        <p:spPr>
          <a:xfrm>
            <a:off x="6481250" y="3214600"/>
            <a:ext cx="2324700" cy="107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5. 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“A igualdade de género vem de fora – não se aplica a nós, à nossa cultura nem ao nosso contexto.”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e7f93440ad_0_114"/>
          <p:cNvSpPr txBox="1"/>
          <p:nvPr>
            <p:ph type="title"/>
          </p:nvPr>
        </p:nvSpPr>
        <p:spPr>
          <a:xfrm>
            <a:off x="143850" y="143850"/>
            <a:ext cx="8801400" cy="5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93333"/>
              <a:buNone/>
            </a:pPr>
            <a:r>
              <a:rPr lang="en-US"/>
              <a:t>Introdução aos Requisitos Mínimos da INEE</a:t>
            </a:r>
            <a:endParaRPr/>
          </a:p>
        </p:txBody>
      </p:sp>
      <p:sp>
        <p:nvSpPr>
          <p:cNvPr id="101" name="Google Shape;101;ge7f93440ad_0_114"/>
          <p:cNvSpPr txBox="1"/>
          <p:nvPr>
            <p:ph idx="1" type="body"/>
          </p:nvPr>
        </p:nvSpPr>
        <p:spPr>
          <a:xfrm>
            <a:off x="143850" y="876225"/>
            <a:ext cx="5858400" cy="38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 fontScale="85000" lnSpcReduction="20000"/>
          </a:bodyPr>
          <a:lstStyle/>
          <a:p>
            <a:pPr indent="-336550" lvl="0" marL="457200" rtl="0" algn="l">
              <a:lnSpc>
                <a:spcPct val="115000"/>
              </a:lnSpc>
              <a:spcBef>
                <a:spcPts val="12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2000">
                <a:solidFill>
                  <a:schemeClr val="dk1"/>
                </a:solidFill>
              </a:rPr>
              <a:t>Os Requisitos promovem um </a:t>
            </a:r>
            <a:r>
              <a:rPr b="1" lang="en-US" sz="2000">
                <a:solidFill>
                  <a:schemeClr val="dk1"/>
                </a:solidFill>
              </a:rPr>
              <a:t>nível mínimo de acesso à educação da qualidade em situações de emergência</a:t>
            </a:r>
            <a:endParaRPr b="1" sz="2000">
              <a:solidFill>
                <a:schemeClr val="dk1"/>
              </a:solidFill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12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2000">
                <a:solidFill>
                  <a:schemeClr val="dk1"/>
                </a:solidFill>
              </a:rPr>
              <a:t>Desenvolvidos por mais de 3500 educadores/as de 52 países</a:t>
            </a:r>
            <a:endParaRPr sz="2000">
              <a:solidFill>
                <a:schemeClr val="dk1"/>
              </a:solidFill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12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2000">
                <a:solidFill>
                  <a:schemeClr val="dk1"/>
                </a:solidFill>
              </a:rPr>
              <a:t>Baseados em direitos: </a:t>
            </a:r>
            <a:endParaRPr sz="2000">
              <a:solidFill>
                <a:schemeClr val="dk1"/>
              </a:solidFill>
            </a:endParaRPr>
          </a:p>
          <a:p>
            <a:pPr indent="-336550" lvl="1" marL="685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-US" sz="2000">
                <a:solidFill>
                  <a:schemeClr val="dk1"/>
                </a:solidFill>
              </a:rPr>
              <a:t>Declaração Universal dos Direitos Humanos</a:t>
            </a:r>
            <a:endParaRPr sz="2000">
              <a:solidFill>
                <a:schemeClr val="dk1"/>
              </a:solidFill>
            </a:endParaRPr>
          </a:p>
          <a:p>
            <a:pPr indent="-336550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-US" sz="2000">
                <a:solidFill>
                  <a:schemeClr val="dk1"/>
                </a:solidFill>
              </a:rPr>
              <a:t>Convenção sobre os Direitos da Criança (CDC) </a:t>
            </a:r>
            <a:endParaRPr sz="2000">
              <a:solidFill>
                <a:schemeClr val="dk1"/>
              </a:solidFill>
            </a:endParaRPr>
          </a:p>
          <a:p>
            <a:pPr indent="-336550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-US" sz="2000">
                <a:solidFill>
                  <a:schemeClr val="dk1"/>
                </a:solidFill>
              </a:rPr>
              <a:t>Requisitos que acompanham os requisitos do Programa Esfera, como parte da Parceria sobre Requisitos Humanitários: “Carta Humanitária o direito à vida com dignidade”</a:t>
            </a:r>
            <a:endParaRPr sz="2000"/>
          </a:p>
        </p:txBody>
      </p:sp>
      <p:pic>
        <p:nvPicPr>
          <p:cNvPr id="102" name="Google Shape;102;ge7f93440ad_0_1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27249" y="876225"/>
            <a:ext cx="2504701" cy="387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e7f93440ad_0_143"/>
          <p:cNvSpPr txBox="1"/>
          <p:nvPr>
            <p:ph type="title"/>
          </p:nvPr>
        </p:nvSpPr>
        <p:spPr>
          <a:xfrm>
            <a:off x="143850" y="143850"/>
            <a:ext cx="8801400" cy="5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93333"/>
              <a:buNone/>
            </a:pPr>
            <a:r>
              <a:rPr lang="en-US"/>
              <a:t>Requisitos Mínimos da INEE (cont.)</a:t>
            </a:r>
            <a:endParaRPr/>
          </a:p>
        </p:txBody>
      </p:sp>
      <p:sp>
        <p:nvSpPr>
          <p:cNvPr id="108" name="Google Shape;108;ge7f93440ad_0_143"/>
          <p:cNvSpPr txBox="1"/>
          <p:nvPr>
            <p:ph idx="1" type="body"/>
          </p:nvPr>
        </p:nvSpPr>
        <p:spPr>
          <a:xfrm>
            <a:off x="3820650" y="876225"/>
            <a:ext cx="5190000" cy="38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 fontScale="92500" lnSpcReduction="10000"/>
          </a:bodyPr>
          <a:lstStyle/>
          <a:p>
            <a:pPr indent="-346075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b="1" lang="en-US" sz="2000" u="sng">
                <a:solidFill>
                  <a:schemeClr val="dk1"/>
                </a:solidFill>
              </a:rPr>
              <a:t>Requisitos</a:t>
            </a:r>
            <a:r>
              <a:rPr lang="en-US" sz="2000">
                <a:solidFill>
                  <a:schemeClr val="dk1"/>
                </a:solidFill>
              </a:rPr>
              <a:t> – O </a:t>
            </a:r>
            <a:r>
              <a:rPr b="1" lang="en-US" sz="2000">
                <a:solidFill>
                  <a:schemeClr val="dk1"/>
                </a:solidFill>
              </a:rPr>
              <a:t>“porquê”</a:t>
            </a:r>
            <a:r>
              <a:rPr lang="en-US" sz="2000">
                <a:solidFill>
                  <a:srgbClr val="FF0000"/>
                </a:solidFill>
              </a:rPr>
              <a:t> </a:t>
            </a:r>
            <a:r>
              <a:rPr lang="en-US" sz="2000">
                <a:solidFill>
                  <a:schemeClr val="dk1"/>
                </a:solidFill>
              </a:rPr>
              <a:t>– qualitativo, aspiracional e universal, aplicável em qualquer ambiente.</a:t>
            </a:r>
            <a:endParaRPr sz="2000">
              <a:solidFill>
                <a:schemeClr val="dk1"/>
              </a:solidFill>
            </a:endParaRPr>
          </a:p>
          <a:p>
            <a:pPr indent="-346075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b="1" lang="en-US" sz="2000" u="sng">
                <a:solidFill>
                  <a:schemeClr val="dk1"/>
                </a:solidFill>
              </a:rPr>
              <a:t>Medidas essenciais</a:t>
            </a:r>
            <a:r>
              <a:rPr lang="en-US" sz="2000">
                <a:solidFill>
                  <a:schemeClr val="dk1"/>
                </a:solidFill>
              </a:rPr>
              <a:t> – O </a:t>
            </a:r>
            <a:r>
              <a:rPr b="1" lang="en-US" sz="2000">
                <a:solidFill>
                  <a:schemeClr val="dk1"/>
                </a:solidFill>
              </a:rPr>
              <a:t>“o quê”</a:t>
            </a:r>
            <a:r>
              <a:rPr lang="en-US" sz="2000">
                <a:solidFill>
                  <a:schemeClr val="dk1"/>
                </a:solidFill>
              </a:rPr>
              <a:t> – são as ações sugeridas que se deve tomar para alcançar / cumprir o requisito. </a:t>
            </a:r>
            <a:endParaRPr sz="2000">
              <a:solidFill>
                <a:schemeClr val="dk1"/>
              </a:solidFill>
            </a:endParaRPr>
          </a:p>
          <a:p>
            <a:pPr indent="-346075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b="1" lang="en-US" sz="2000" u="sng">
                <a:solidFill>
                  <a:schemeClr val="dk1"/>
                </a:solidFill>
              </a:rPr>
              <a:t>Notas de orientação</a:t>
            </a:r>
            <a:r>
              <a:rPr lang="en-US" sz="2000">
                <a:solidFill>
                  <a:schemeClr val="dk1"/>
                </a:solidFill>
              </a:rPr>
              <a:t> – O </a:t>
            </a:r>
            <a:r>
              <a:rPr b="1" lang="en-US" sz="2000">
                <a:solidFill>
                  <a:schemeClr val="dk1"/>
                </a:solidFill>
              </a:rPr>
              <a:t>“como”</a:t>
            </a:r>
            <a:r>
              <a:rPr lang="en-US" sz="2000">
                <a:solidFill>
                  <a:schemeClr val="dk1"/>
                </a:solidFill>
              </a:rPr>
              <a:t> – abrange pontos de boas práticas a serem considerados ao aplicar os requisitos mínimos e ao adaptar as ações-chave em diferentes situações.</a:t>
            </a:r>
            <a:endParaRPr sz="2000"/>
          </a:p>
        </p:txBody>
      </p:sp>
      <p:pic>
        <p:nvPicPr>
          <p:cNvPr id="109" name="Google Shape;109;ge7f93440ad_0_1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84850"/>
            <a:ext cx="3515851" cy="34859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INEE Presentation Template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27821"/>
      </a:accent1>
      <a:accent2>
        <a:srgbClr val="CD233A"/>
      </a:accent2>
      <a:accent3>
        <a:srgbClr val="913592"/>
      </a:accent3>
      <a:accent4>
        <a:srgbClr val="305284"/>
      </a:accent4>
      <a:accent5>
        <a:srgbClr val="0097A7"/>
      </a:accent5>
      <a:accent6>
        <a:srgbClr val="F68B1F"/>
      </a:accent6>
      <a:hlink>
        <a:srgbClr val="4848EB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Lauren Gerken</dc:creator>
</cp:coreProperties>
</file>